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6"/>
  </p:notesMasterIdLst>
  <p:sldIdLst>
    <p:sldId id="256" r:id="rId3"/>
    <p:sldId id="259" r:id="rId4"/>
    <p:sldId id="267" r:id="rId5"/>
    <p:sldId id="260" r:id="rId6"/>
    <p:sldId id="264" r:id="rId7"/>
    <p:sldId id="265" r:id="rId8"/>
    <p:sldId id="268" r:id="rId9"/>
    <p:sldId id="269" r:id="rId10"/>
    <p:sldId id="270" r:id="rId11"/>
    <p:sldId id="276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1" r:id="rId21"/>
    <p:sldId id="283" r:id="rId22"/>
    <p:sldId id="282" r:id="rId23"/>
    <p:sldId id="263" r:id="rId24"/>
    <p:sldId id="26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37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2201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661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310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509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360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495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513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3473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5179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7207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8343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531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8707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2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225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549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465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470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314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489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30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133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lang="en"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49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3571875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353" y="1598135"/>
            <a:ext cx="7773293" cy="1102537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371823" y="2914984"/>
            <a:ext cx="6400353" cy="131433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188" y="3305100"/>
            <a:ext cx="7772176" cy="1021333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22188" y="2179959"/>
            <a:ext cx="7772176" cy="11251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1732359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2241351" y="1225599"/>
            <a:ext cx="1732359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646" y="205940"/>
            <a:ext cx="8228707" cy="85724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646" y="1151092"/>
            <a:ext cx="4039567" cy="47969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2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646" y="1630784"/>
            <a:ext cx="4039567" cy="29635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4554" y="1151092"/>
            <a:ext cx="4041799" cy="47969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5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3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12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1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4554" y="1630784"/>
            <a:ext cx="4041799" cy="296354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646" y="205104"/>
            <a:ext cx="3008188" cy="871481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75223" y="205104"/>
            <a:ext cx="5111129" cy="438922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762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1428"/>
              <a:buFont typeface="Helvetica Neue"/>
              <a:buChar char="•"/>
              <a:defRPr sz="2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889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-"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Merriweather Sans"/>
              <a:buChar char="‣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Arial"/>
              <a:buChar char="๏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646" y="1076585"/>
            <a:ext cx="3008188" cy="351773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634" y="3600617"/>
            <a:ext cx="5486177" cy="42527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634" y="459600"/>
            <a:ext cx="5486177" cy="3085765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42857"/>
              <a:buFont typeface="Helvetica Neue"/>
              <a:buNone/>
              <a:defRPr sz="21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50000"/>
              <a:buFont typeface="Helvetica Neue"/>
              <a:buNone/>
              <a:defRPr sz="1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0000"/>
              <a:buFont typeface="Merriweather Sans"/>
              <a:buNone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Arial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634" y="4025894"/>
            <a:ext cx="5486177" cy="60359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92100" marR="0" lvl="1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8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58420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89000" marR="0" lvl="3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81100" marR="0" lvl="4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73200" marR="0" lvl="5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765300" marR="0" lvl="6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057400" marR="0" lvl="7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362200" marR="0" lvl="8" indent="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sz="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456530" y="1170905"/>
            <a:ext cx="3462486" cy="3571875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1243458" y="1957833"/>
            <a:ext cx="4567535" cy="89296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-596056" y="1118443"/>
            <a:ext cx="4567535" cy="257175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01835" y="1225599"/>
            <a:ext cx="3571875" cy="3462486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177800" marR="0" lvl="0" indent="-1016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31800" marR="0" lvl="1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1200" marR="0" lvl="2" indent="-1143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03300" marR="0" lvl="3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82700" marR="0" lvl="4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574800" marR="0" lvl="5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79600" marR="0" lvl="6" indent="-1397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71700" marR="0" lvl="7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463800" marR="0" lvl="8" indent="-1270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455414" y="1038076"/>
            <a:ext cx="3428999" cy="0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01835" y="120550"/>
            <a:ext cx="3571875" cy="736699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mp"/><Relationship Id="rId4" Type="http://schemas.openxmlformats.org/officeDocument/2006/relationships/hyperlink" Target="https://www.sof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IMG_2181.JPG"/>
          <p:cNvPicPr preferRelativeResize="0"/>
          <p:nvPr/>
        </p:nvPicPr>
        <p:blipFill rotWithShape="1">
          <a:blip r:embed="rId3">
            <a:alphaModFix/>
          </a:blip>
          <a:srcRect l="6221" t="6091" r="5654" b="5778"/>
          <a:stretch/>
        </p:blipFill>
        <p:spPr>
          <a:xfrm>
            <a:off x="0" y="-20112"/>
            <a:ext cx="9179206" cy="51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Untitled-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15" y="234652"/>
            <a:ext cx="2196600" cy="1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821531" y="1412159"/>
            <a:ext cx="2464500" cy="438300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Values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Simple Promise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23500" y="4612175"/>
            <a:ext cx="4120500" cy="503100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solidFill>
                  <a:srgbClr val="FFF2CC"/>
                </a:solidFill>
              </a:rPr>
              <a:t>District Six  </a:t>
            </a:r>
            <a:endParaRPr lang="en" sz="2400" dirty="0">
              <a:solidFill>
                <a:srgbClr val="FFF2C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FRATERNAL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Membership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Viking Magazine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Cultural Skills Programs, recipe book, language lessons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Sports Medals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Member Discounts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Lodge Governance—Lodge supplies, Newsletter services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1087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FOUNDATION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</a:pPr>
            <a:r>
              <a:rPr lang="en-US" sz="1800" dirty="0">
                <a:latin typeface="Helvetica Neue"/>
              </a:rPr>
              <a:t>The Sons of Norway Foundation is dedicated to funding activities that preserve and promote Norwegian heritage, positively affect members, and make Sons of Norway communities a more vibrant place to live. Be it through a student's scholarship for study, a cultural exchange experience, or assisting lodges to provide quality programs and community events – the Sons of Norway Foundation is true to its mission.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89328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FOUNDATION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/>
              </a:rPr>
              <a:t>Creating opportunities for higher education as a means for success.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/>
              </a:rPr>
              <a:t>Showcasing our unique Norwegian heritage to wider audiences.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/>
              </a:rPr>
              <a:t>Exploring cross-cultural exchanges.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 Neue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/>
              </a:rPr>
              <a:t>Providing humanitarian support to Sons of Norway members who are victims of natural disasters.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2902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Advisor newsletter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Annuity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Insurance Products--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Free Facial Assessments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Financial Benefit counselors (FBC’s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323091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Norway—Resources/Website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Advisor newsletter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Annuity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Insurance Products--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Free Facial Assessments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Benefit counselors (FBC’s)</a:t>
            </a:r>
          </a:p>
        </p:txBody>
      </p:sp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0" y="1044225"/>
            <a:ext cx="7507050" cy="3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242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Norway—Resources/Website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About 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Financial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Member Benefits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Norwegian Culture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Foundation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Member Resources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4712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 err="1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Fraternals</a:t>
            </a: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Give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0600"/>
            <a:ext cx="6781800" cy="36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1487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District Six—Resources/Website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Resources for Facebook and Websites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Camp Norge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Century Club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Youth—Language and Heritage Camps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Youth Scholarships and Camperships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District Newsletter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District Culture Newsletter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3781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Norway—Resources/Website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About 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Financial Products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Member Benefits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Norwegian Culture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Foundation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/>
              </a:rPr>
              <a:t>Member Resources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8876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Lodge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Mission Oriented—Sons of Norway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Sets and Achieves Goals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Strong Leadership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Dynamic Programs and Social/Cultural Events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Recruits New Members and Retains Members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Always a Positive Attitude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Provides a Value Added Experience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/>
                <a:cs typeface="Times New Roman" panose="02020603050405020304" pitchFamily="18" charset="0"/>
              </a:rPr>
              <a:t>Have Fun!</a:t>
            </a:r>
            <a:endParaRPr lang="en-US" sz="2400" dirty="0">
              <a:latin typeface="Helvetica Neue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9731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 Sons of Norway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84400" y="1397000"/>
            <a:ext cx="7344900" cy="30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1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mission of Sons of Norway is to promote and to preserve the heritage &amp; culture of Norway, to celebrate our relationship with other Nordic Countries, and to provide quality insurance and financial products to its members.</a:t>
            </a:r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Lodge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 a member Survey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Tradition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Make plans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See the Big Picture and be part of 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all three legs, the Fraternal, Foundation and Financial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86505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CONVENTION 2020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5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1" y="1044225"/>
            <a:ext cx="7565512" cy="39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243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09200" y="285750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71" descr="IMG_2181.JPG"/>
          <p:cNvPicPr preferRelativeResize="0"/>
          <p:nvPr/>
        </p:nvPicPr>
        <p:blipFill rotWithShape="1">
          <a:blip r:embed="rId2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 Number</a:t>
            </a: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7060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Goals	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85800" y="1428750"/>
            <a:ext cx="7344900" cy="30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800" b="1" i="1" dirty="0">
                <a:latin typeface="Helvetica Neue"/>
              </a:rPr>
              <a:t>Attain</a:t>
            </a:r>
            <a:r>
              <a:rPr lang="en-US" sz="1800" b="1" dirty="0">
                <a:latin typeface="Helvetica Neue"/>
              </a:rPr>
              <a:t>                300 new insurance members</a:t>
            </a:r>
            <a:endParaRPr lang="en-US" sz="1800" dirty="0">
              <a:latin typeface="Helvetica Neue"/>
            </a:endParaRPr>
          </a:p>
          <a:p>
            <a:r>
              <a:rPr lang="en-US" sz="1800" b="1" i="1" dirty="0">
                <a:latin typeface="Helvetica Neue"/>
              </a:rPr>
              <a:t>Achieve</a:t>
            </a:r>
            <a:r>
              <a:rPr lang="en-US" sz="1800" b="1" dirty="0">
                <a:latin typeface="Helvetica Neue"/>
              </a:rPr>
              <a:t>              $4.8 million in total life insurance premiums</a:t>
            </a:r>
            <a:endParaRPr lang="en-US" sz="1800" dirty="0">
              <a:latin typeface="Helvetica Neue"/>
            </a:endParaRPr>
          </a:p>
          <a:p>
            <a:r>
              <a:rPr lang="en-US" sz="1800" b="1" i="1" dirty="0">
                <a:latin typeface="Helvetica Neue"/>
              </a:rPr>
              <a:t>Accomplish</a:t>
            </a:r>
            <a:r>
              <a:rPr lang="en-US" sz="1800" b="1" dirty="0">
                <a:latin typeface="Helvetica Neue"/>
              </a:rPr>
              <a:t>      $16.5 million in total annuity premiums</a:t>
            </a:r>
            <a:endParaRPr lang="en-US" sz="1800" dirty="0">
              <a:latin typeface="Helvetica Neue"/>
            </a:endParaRPr>
          </a:p>
          <a:p>
            <a:r>
              <a:rPr lang="en-US" sz="1800" b="1" i="1" dirty="0">
                <a:latin typeface="Helvetica Neue"/>
              </a:rPr>
              <a:t>Acquire</a:t>
            </a:r>
            <a:r>
              <a:rPr lang="en-US" sz="1800" b="1" dirty="0">
                <a:latin typeface="Helvetica Neue"/>
              </a:rPr>
              <a:t>              3,300 new members</a:t>
            </a:r>
            <a:endParaRPr lang="en-US" sz="1800" dirty="0">
              <a:latin typeface="Helvetica Neue"/>
            </a:endParaRPr>
          </a:p>
          <a:p>
            <a:r>
              <a:rPr lang="en-US" sz="1800" b="1" i="1" dirty="0">
                <a:latin typeface="Helvetica Neue"/>
              </a:rPr>
              <a:t>Arrive at</a:t>
            </a:r>
            <a:r>
              <a:rPr lang="en-US" sz="1800" b="1" dirty="0">
                <a:latin typeface="Helvetica Neue"/>
              </a:rPr>
              <a:t>            $200,000 Foundation funds raised</a:t>
            </a:r>
            <a:endParaRPr lang="en-US" sz="1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13350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in it for ME?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reason (s) do people join sons of Norway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Fraternal benefit society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 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pursue these interests?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a person and/or lodge promote and preserve our heritage and culture?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Sons of Norway care for its members?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Membership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you join?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Lodge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sym typeface="Helvetica Neue"/>
              </a:rPr>
              <a:t>District Lodge and Zone Director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sym typeface="Helvetica Neue"/>
              </a:rPr>
              <a:t>International Lodge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08175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LODGE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Functions on its own but is part of the whole fraternal Sons of Norway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its own officers and bylaws.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Sets it own programs within the purposes of the Mission of Sons of Norway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financially independent 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09993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DISTRICT LODGE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Helvetica Neue"/>
              </a:rPr>
              <a:t>District Six—Mission</a:t>
            </a:r>
            <a:endParaRPr lang="en-US" sz="1800" dirty="0">
              <a:latin typeface="Helvetica Neue"/>
            </a:endParaRPr>
          </a:p>
          <a:p>
            <a:r>
              <a:rPr lang="en-US" sz="1800" dirty="0">
                <a:latin typeface="Helvetica Neue"/>
              </a:rPr>
              <a:t>The mission of District Six is to support Sons of Norway through communication, resources and opportunities</a:t>
            </a: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Officers are elected by the local lodge delegates at the District Convention</a:t>
            </a: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Zone Director is elected by delegates from that Zone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Directors is a liaison between the board and the local lodge officers and is an advisor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2826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LODGE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MEETS EVERY TWO YEARS (BIENNIALLY)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is run between meetings by the International Board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District elects at their Convention an International Director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Headquarters is run by a CEO hired by the International Board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4355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MG_2181.JPG"/>
          <p:cNvPicPr preferRelativeResize="0"/>
          <p:nvPr/>
        </p:nvPicPr>
        <p:blipFill rotWithShape="1">
          <a:blip r:embed="rId3">
            <a:alphaModFix/>
          </a:blip>
          <a:srcRect l="6387" t="6147" r="90051" b="5785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dirty="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THREE LEGGED STOOL</a:t>
            </a:r>
            <a:endParaRPr lang="en" sz="2700" dirty="0">
              <a:solidFill>
                <a:srgbClr val="0040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93900" y="1220600"/>
            <a:ext cx="7380000" cy="35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Sons of Norway has three distinctive services	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b="1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Fraternal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Foundation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Char char="•"/>
            </a:pPr>
            <a:r>
              <a:rPr lang="en-US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</a:t>
            </a:r>
            <a:endParaRPr lang="en-US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725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625</Words>
  <Application>Microsoft Office PowerPoint</Application>
  <PresentationFormat>On-screen Show (16:9)</PresentationFormat>
  <Paragraphs>157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Calibri</vt:lpstr>
      <vt:lpstr>Helvetica Neue</vt:lpstr>
      <vt:lpstr>Merriweather Sans</vt:lpstr>
      <vt:lpstr>Arial</vt:lpstr>
      <vt:lpstr>simple-light-2</vt:lpstr>
      <vt:lpstr>Title, Bullets &amp; Photo copy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Eggers</dc:creator>
  <cp:lastModifiedBy>Bruce Fihe</cp:lastModifiedBy>
  <cp:revision>20</cp:revision>
  <dcterms:modified xsi:type="dcterms:W3CDTF">2018-12-12T20:01:40Z</dcterms:modified>
</cp:coreProperties>
</file>